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handoutMasterIdLst>
    <p:handoutMasterId r:id="rId71"/>
  </p:handoutMasterIdLst>
  <p:sldIdLst>
    <p:sldId id="256" r:id="rId3"/>
    <p:sldId id="278" r:id="rId4"/>
    <p:sldId id="257" r:id="rId5"/>
    <p:sldId id="273" r:id="rId6"/>
    <p:sldId id="276" r:id="rId7"/>
    <p:sldId id="272" r:id="rId8"/>
    <p:sldId id="279" r:id="rId9"/>
    <p:sldId id="307" r:id="rId10"/>
    <p:sldId id="308" r:id="rId11"/>
    <p:sldId id="281" r:id="rId12"/>
    <p:sldId id="309" r:id="rId13"/>
    <p:sldId id="312" r:id="rId14"/>
    <p:sldId id="317" r:id="rId15"/>
    <p:sldId id="326" r:id="rId16"/>
    <p:sldId id="284" r:id="rId17"/>
    <p:sldId id="318" r:id="rId18"/>
    <p:sldId id="325" r:id="rId19"/>
    <p:sldId id="327" r:id="rId20"/>
    <p:sldId id="328" r:id="rId21"/>
    <p:sldId id="324" r:id="rId22"/>
    <p:sldId id="329" r:id="rId23"/>
    <p:sldId id="323" r:id="rId24"/>
    <p:sldId id="330" r:id="rId25"/>
    <p:sldId id="286" r:id="rId26"/>
    <p:sldId id="287" r:id="rId27"/>
    <p:sldId id="288" r:id="rId28"/>
    <p:sldId id="289" r:id="rId29"/>
    <p:sldId id="331" r:id="rId30"/>
    <p:sldId id="290" r:id="rId31"/>
    <p:sldId id="291" r:id="rId32"/>
    <p:sldId id="332" r:id="rId33"/>
    <p:sldId id="292" r:id="rId34"/>
    <p:sldId id="369" r:id="rId35"/>
    <p:sldId id="339" r:id="rId36"/>
    <p:sldId id="340" r:id="rId37"/>
    <p:sldId id="294" r:id="rId38"/>
    <p:sldId id="295" r:id="rId39"/>
    <p:sldId id="341" r:id="rId40"/>
    <p:sldId id="297" r:id="rId41"/>
    <p:sldId id="345" r:id="rId42"/>
    <p:sldId id="346" r:id="rId43"/>
    <p:sldId id="347" r:id="rId44"/>
    <p:sldId id="348" r:id="rId45"/>
    <p:sldId id="349" r:id="rId46"/>
    <p:sldId id="298" r:id="rId47"/>
    <p:sldId id="300" r:id="rId48"/>
    <p:sldId id="302" r:id="rId49"/>
    <p:sldId id="350" r:id="rId50"/>
    <p:sldId id="351" r:id="rId51"/>
    <p:sldId id="352" r:id="rId52"/>
    <p:sldId id="353" r:id="rId53"/>
    <p:sldId id="354" r:id="rId54"/>
    <p:sldId id="356" r:id="rId55"/>
    <p:sldId id="355" r:id="rId56"/>
    <p:sldId id="357" r:id="rId57"/>
    <p:sldId id="359" r:id="rId58"/>
    <p:sldId id="360" r:id="rId59"/>
    <p:sldId id="361" r:id="rId60"/>
    <p:sldId id="362" r:id="rId61"/>
    <p:sldId id="363" r:id="rId62"/>
    <p:sldId id="305" r:id="rId63"/>
    <p:sldId id="364" r:id="rId64"/>
    <p:sldId id="366" r:id="rId65"/>
    <p:sldId id="365" r:id="rId66"/>
    <p:sldId id="368" r:id="rId67"/>
    <p:sldId id="367" r:id="rId68"/>
    <p:sldId id="258" r:id="rId69"/>
  </p:sldIdLst>
  <p:sldSz cx="9612313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CB0D65-C784-7B44-8DBC-FCFF465D5B55}">
          <p14:sldIdLst>
            <p14:sldId id="256"/>
            <p14:sldId id="278"/>
            <p14:sldId id="257"/>
          </p14:sldIdLst>
        </p14:section>
        <p14:section name="a标签与4个伪类" id="{033B4CA7-59F0-6843-BD3D-C355534BA9F1}">
          <p14:sldIdLst>
            <p14:sldId id="273"/>
            <p14:sldId id="276"/>
            <p14:sldId id="272"/>
            <p14:sldId id="279"/>
            <p14:sldId id="307"/>
            <p14:sldId id="308"/>
            <p14:sldId id="281"/>
            <p14:sldId id="309"/>
            <p14:sldId id="312"/>
            <p14:sldId id="317"/>
          </p14:sldIdLst>
        </p14:section>
        <p14:section name="常用标签" id="{8C869A0B-F47D-1542-A9A6-12A3260CD10D}">
          <p14:sldIdLst>
            <p14:sldId id="326"/>
            <p14:sldId id="284"/>
            <p14:sldId id="318"/>
            <p14:sldId id="325"/>
            <p14:sldId id="327"/>
            <p14:sldId id="328"/>
            <p14:sldId id="324"/>
            <p14:sldId id="329"/>
            <p14:sldId id="323"/>
            <p14:sldId id="330"/>
          </p14:sldIdLst>
        </p14:section>
        <p14:section name="特殊的Img" id="{09EF8F90-7845-CB46-A5EB-E43939DE6CCB}">
          <p14:sldIdLst>
            <p14:sldId id="286"/>
            <p14:sldId id="287"/>
            <p14:sldId id="288"/>
            <p14:sldId id="289"/>
            <p14:sldId id="331"/>
            <p14:sldId id="290"/>
            <p14:sldId id="291"/>
          </p14:sldIdLst>
        </p14:section>
        <p14:section name="CSS选择器" id="{B075DE5F-EE91-F542-905C-57A7EFDF08D1}">
          <p14:sldIdLst>
            <p14:sldId id="332"/>
            <p14:sldId id="292"/>
            <p14:sldId id="369"/>
            <p14:sldId id="339"/>
          </p14:sldIdLst>
        </p14:section>
        <p14:section name="选择器优先级" id="{AE8068C7-9EF6-1043-A9DD-B3397B097C04}">
          <p14:sldIdLst>
            <p14:sldId id="340"/>
            <p14:sldId id="294"/>
            <p14:sldId id="295"/>
            <p14:sldId id="341"/>
            <p14:sldId id="297"/>
            <p14:sldId id="345"/>
            <p14:sldId id="346"/>
            <p14:sldId id="347"/>
            <p14:sldId id="348"/>
          </p14:sldIdLst>
        </p14:section>
        <p14:section name="display" id="{14A57736-1DF7-934A-A16D-943FDE738093}">
          <p14:sldIdLst>
            <p14:sldId id="349"/>
            <p14:sldId id="298"/>
            <p14:sldId id="300"/>
            <p14:sldId id="302"/>
            <p14:sldId id="350"/>
            <p14:sldId id="351"/>
            <p14:sldId id="352"/>
            <p14:sldId id="353"/>
            <p14:sldId id="354"/>
          </p14:sldIdLst>
        </p14:section>
        <p14:section name="vertical-align" id="{B82330A9-F3CC-5F42-965A-E99C1173A53E}">
          <p14:sldIdLst>
            <p14:sldId id="356"/>
            <p14:sldId id="355"/>
            <p14:sldId id="357"/>
            <p14:sldId id="359"/>
            <p14:sldId id="360"/>
            <p14:sldId id="361"/>
            <p14:sldId id="362"/>
          </p14:sldIdLst>
        </p14:section>
        <p14:section name="样式统一标准库介绍" id="{DE71731F-4C8D-5246-9831-8172850BD291}">
          <p14:sldIdLst>
            <p14:sldId id="363"/>
            <p14:sldId id="305"/>
            <p14:sldId id="364"/>
            <p14:sldId id="366"/>
            <p14:sldId id="365"/>
            <p14:sldId id="368"/>
            <p14:sldId id="36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027">
          <p15:clr>
            <a:srgbClr val="A4A3A4"/>
          </p15:clr>
        </p15:guide>
        <p15:guide id="3" pos="31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icrosoft Office 用户" initials="Office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025"/>
    <a:srgbClr val="00CC99"/>
    <a:srgbClr val="C57E62"/>
    <a:srgbClr val="6666FF"/>
    <a:srgbClr val="009999"/>
    <a:srgbClr val="006699"/>
    <a:srgbClr val="5B9BD5"/>
    <a:srgbClr val="3A68A3"/>
    <a:srgbClr val="47A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9" autoAdjust="0"/>
    <p:restoredTop sz="96024"/>
  </p:normalViewPr>
  <p:slideViewPr>
    <p:cSldViewPr snapToGrid="0">
      <p:cViewPr>
        <p:scale>
          <a:sx n="90" d="100"/>
          <a:sy n="90" d="100"/>
        </p:scale>
        <p:origin x="296" y="792"/>
      </p:cViewPr>
      <p:guideLst>
        <p:guide orient="horz" pos="2041"/>
        <p:guide pos="3027"/>
        <p:guide pos="31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commentAuthors" Target="commentAuthor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DEBF-3E20-FB42-A0BB-C9B2E1743A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83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E875E-3DD8-FE43-98CA-820440D2DE13}" type="datetimeFigureOut">
              <a:rPr kumimoji="1" lang="zh-CN" altLang="en-US" smtClean="0"/>
              <a:t>2017/5/27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39825" y="1143000"/>
            <a:ext cx="4578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76E75-EDF0-B84E-8EDE-641CE53174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75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0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51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4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390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68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695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855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710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526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340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2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821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170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870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626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737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通过我们所学的知道，想要做出如上效果需要使用大量的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样式，那么我们使用表格标签将很轻松帮我达到效果，省去大量的代码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7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06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27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28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21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7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436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53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1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53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447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6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88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87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235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16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通过我们所学的知道，想要做出如上效果需要使用大量的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样式，那么我们使用表格标签将很轻松帮我达到效果，省去大量的代码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443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38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6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94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177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男孩比喻为块标签，女孩比喻为行标签，</a:t>
            </a:r>
            <a:r>
              <a:rPr kumimoji="1" lang="en-US" altLang="zh-CN" dirty="0" smtClean="0"/>
              <a:t>display</a:t>
            </a:r>
            <a:r>
              <a:rPr kumimoji="1" lang="zh-CN" altLang="en-US" dirty="0" smtClean="0"/>
              <a:t>就是一张手术床，可以随意转换。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76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9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24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38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53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8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&lt;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tbody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&gt;&lt;/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tbody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可以默认生成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360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133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26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2543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75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4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33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20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20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030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79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75653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05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995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991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80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453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66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2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75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5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99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1502" y="1060502"/>
            <a:ext cx="7209011" cy="2256003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1502" y="3403506"/>
            <a:ext cx="7209011" cy="156450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8598" y="345001"/>
            <a:ext cx="2072591" cy="549150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0826" y="345001"/>
            <a:ext cx="6097622" cy="549150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3235" y="6050712"/>
            <a:ext cx="259041" cy="261734"/>
          </a:xfrm>
          <a:prstGeom prst="rect">
            <a:avLst/>
          </a:prstGeom>
        </p:spPr>
        <p:txBody>
          <a:bodyPr/>
          <a:lstStyle>
            <a:lvl1pPr defTabSz="864032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5623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210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820" y="1615503"/>
            <a:ext cx="8290363" cy="2695504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5820" y="4336507"/>
            <a:ext cx="8290363" cy="1417502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826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6083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345001"/>
            <a:ext cx="8290363" cy="12525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078" y="1588503"/>
            <a:ext cx="4066332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2078" y="2367004"/>
            <a:ext cx="4066332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6083" y="1588503"/>
            <a:ext cx="4086358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6083" y="2367004"/>
            <a:ext cx="4086358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826" y="345001"/>
            <a:ext cx="8290363" cy="1252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826" y="1725003"/>
            <a:ext cx="8290363" cy="411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826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83980" y="6006009"/>
            <a:ext cx="3244055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8485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265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61590" y="345170"/>
            <a:ext cx="8299960" cy="125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61590" y="1725849"/>
            <a:ext cx="8299960" cy="411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2509" y="6050672"/>
            <a:ext cx="259041" cy="26173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8815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16008" marR="0" indent="-215373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87181" marR="0" indent="-25453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76395" marR="0" indent="-3110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26711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058727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187081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64451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101938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559366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85229" y="1630066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HTML</a:t>
            </a:r>
            <a:r>
              <a:rPr lang="zh-CN" altLang="en-US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基础</a:t>
            </a:r>
          </a:p>
          <a:p>
            <a:r>
              <a:rPr lang="zh-CN" altLang="en-US" sz="4400" dirty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常用标签</a:t>
            </a:r>
            <a:r>
              <a:rPr lang="en-US" altLang="zh-CN" sz="4400" dirty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&amp;&amp;CSS</a:t>
            </a:r>
            <a:r>
              <a:rPr lang="zh-CN" altLang="en-US" sz="4400" dirty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选择器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</a:p>
        </p:txBody>
      </p:sp>
      <p:sp>
        <p:nvSpPr>
          <p:cNvPr id="3" name="矩形 2"/>
          <p:cNvSpPr/>
          <p:nvPr/>
        </p:nvSpPr>
        <p:spPr>
          <a:xfrm>
            <a:off x="1121100" y="1840674"/>
            <a:ext cx="7616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1.target: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target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属性，可以定义被链接的文档在何处显示</a:t>
            </a: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代码：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2181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&lt;a&gt;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标签的常用属性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1658" y="3298216"/>
            <a:ext cx="701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https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www.baidu.com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target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="_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blank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百度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1100" y="4165039"/>
            <a:ext cx="7616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target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属性的值为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"_blank"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时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代表链接将在浏览器新窗口打开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1658" y="3129591"/>
            <a:ext cx="6845942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8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</a:p>
        </p:txBody>
      </p:sp>
      <p:sp>
        <p:nvSpPr>
          <p:cNvPr id="3" name="矩形 2"/>
          <p:cNvSpPr/>
          <p:nvPr/>
        </p:nvSpPr>
        <p:spPr>
          <a:xfrm>
            <a:off x="1549328" y="2699655"/>
            <a:ext cx="65404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什么是伪类？</a:t>
            </a:r>
          </a:p>
          <a:p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伪类是一种选择器，链接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可以以不同的方式显示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每种方式分别对应一种伪类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57350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个伪类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61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57350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个伪类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01166"/>
              </p:ext>
            </p:extLst>
          </p:nvPr>
        </p:nvGraphicFramePr>
        <p:xfrm>
          <a:off x="1549328" y="1870346"/>
          <a:ext cx="6551687" cy="390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74"/>
                <a:gridCol w="5129213"/>
              </a:tblGrid>
              <a:tr h="746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伪类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89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:link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匹配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所有未访问的链接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(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没有被点击过的链接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89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:visited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匹配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已经被访问过的链接</a:t>
                      </a:r>
                      <a:endParaRPr kumimoji="1" lang="zh-CN" altLang="en-US" sz="180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  <a:tr h="789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:hover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设置鼠标悬停时的链接样式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89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:active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匹配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激活的链接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(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正在被点击的链接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)</a:t>
                      </a:r>
                      <a:r>
                        <a:rPr kumimoji="1"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	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0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</a:p>
        </p:txBody>
      </p:sp>
      <p:sp>
        <p:nvSpPr>
          <p:cNvPr id="3" name="矩形 2"/>
          <p:cNvSpPr/>
          <p:nvPr/>
        </p:nvSpPr>
        <p:spPr>
          <a:xfrm>
            <a:off x="1549328" y="2408708"/>
            <a:ext cx="6540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hover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必须在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link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visited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后定义才能有效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lang="en-US" altLang="zh-CN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active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必须在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hover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后定义才能有效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 </a:t>
            </a:r>
            <a:endParaRPr lang="en-US" altLang="zh-CN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伪类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名称不区分大小写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57350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个伪类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8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18315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31729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&lt;h1&gt;~&lt;h6&gt;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&lt;h1&gt;~&lt;h6&gt;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定义大小不同的标题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9800" y="3126643"/>
            <a:ext cx="2953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这是一级标题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&lt;h2&gt;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这是二级标题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&lt;/h2&gt;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&lt;h3&gt;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这是三级标题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&lt;/h3&gt;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&lt;h4&gt;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这是四级标题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&lt;/h4&gt;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&lt;h5&gt;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这是五级标题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&lt;/h5&gt;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&lt;h6&gt;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这是六级标题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&lt;/h6&gt;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93127" y="246182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34" y="2461822"/>
            <a:ext cx="2670966" cy="28050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39799" y="3126643"/>
            <a:ext cx="2953327" cy="1754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4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091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&lt;p&gt;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标签定义段落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9800" y="3126643"/>
            <a:ext cx="2953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这是第一个段落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这是第二个段落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这是第三个段落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这是第四个段落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这是第五个段落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这是第六个段落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93127" y="246182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9799" y="3126643"/>
            <a:ext cx="2953327" cy="1754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34" y="2505119"/>
            <a:ext cx="1894144" cy="28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17115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ol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ol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标签定义有序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列表，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列表项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默认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数字进行标记。每个列表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项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li&gt;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标签。</a:t>
            </a:r>
            <a:endParaRPr kumimoji="1" lang="zh-CN" altLang="en-US" sz="20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9800" y="3126643"/>
            <a:ext cx="2953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ol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苹果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香蕉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丹东草莓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甘蔗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ol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93127" y="246182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9799" y="3126643"/>
            <a:ext cx="2953327" cy="1754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34" y="3004134"/>
            <a:ext cx="2439564" cy="19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5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16473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定义无序列表，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列表项默认使用“   ”进行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标记。每个列表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项为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&lt;li&gt;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标签。</a:t>
            </a:r>
            <a:endParaRPr kumimoji="1" lang="zh-CN" altLang="en-US" sz="20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9800" y="3604577"/>
            <a:ext cx="2953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苹果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香蕉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丹东草莓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甘蔗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4" name="矩形 3"/>
          <p:cNvSpPr/>
          <p:nvPr/>
        </p:nvSpPr>
        <p:spPr>
          <a:xfrm>
            <a:off x="4775180" y="295227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9830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9799" y="3604577"/>
            <a:ext cx="2953327" cy="1754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604577"/>
            <a:ext cx="2260358" cy="1863804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6802583" y="1961669"/>
            <a:ext cx="166255" cy="1693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07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0573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&lt;li&gt;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&lt;li&gt;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元素要和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ol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元素或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元素一起使用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列表项内部可以使用段落、换行符、图片、链接以及其他列表等等。</a:t>
            </a:r>
            <a:endParaRPr kumimoji="1" lang="zh-CN" altLang="en-US" sz="20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26504"/>
            <a:ext cx="1733848" cy="5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r>
              <a:rPr lang="zh-CN" altLang="en-US" sz="3200" b="0" kern="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重点回顾</a:t>
            </a:r>
            <a:endParaRPr sz="3200" b="0" kern="0" dirty="0"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Shape 135"/>
          <p:cNvSpPr txBox="1">
            <a:spLocks/>
          </p:cNvSpPr>
          <p:nvPr/>
        </p:nvSpPr>
        <p:spPr bwMode="auto">
          <a:xfrm>
            <a:off x="125636" y="1295871"/>
            <a:ext cx="1162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14" tIns="64657" rIns="129314" bIns="64657"/>
          <a:lstStyle>
            <a:lvl1pPr marL="765175" indent="-457200" defTabSz="350838">
              <a:lnSpc>
                <a:spcPct val="90000"/>
              </a:lnSpc>
              <a:spcBef>
                <a:spcPts val="1338"/>
              </a:spcBef>
              <a:buFont typeface="Arial" charset="0"/>
              <a:buChar char="•"/>
              <a:defRPr sz="37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647700" indent="-215900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0795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5113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9431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4003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8575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3147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7719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64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59915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／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/&gt;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标签在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页面中创建一条水平线。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3907" y="2604694"/>
            <a:ext cx="32719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下面一条分割线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上面是一条分割线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799" y="433386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3906" y="2604694"/>
            <a:ext cx="3091874" cy="1754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9" y="4876381"/>
            <a:ext cx="5918201" cy="10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60716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／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可插入一个简单的换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行符。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3906" y="2505119"/>
            <a:ext cx="65573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起来！不愿做奴隶的人们！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&lt;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把我们的血肉筑成我们新的长城！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&lt;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中华民族到了最危险的时候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&lt;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799" y="409670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3906" y="2519071"/>
            <a:ext cx="6294130" cy="146337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06" y="4259387"/>
            <a:ext cx="5350164" cy="12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1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091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&lt;q&gt;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q&gt;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定义 短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的引用。浏览器经常在引用的内容周围添加引号。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6963" y="2899070"/>
            <a:ext cx="657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&lt;p&gt;WWF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的目标是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：     </a:t>
            </a:r>
          </a:p>
          <a:p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q&gt;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构建人与自然和谐共存的世界。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&lt;/q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800" y="420127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16962" y="2899070"/>
            <a:ext cx="5484383" cy="99405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962" y="4606317"/>
            <a:ext cx="6603747" cy="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55582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blockquote</a:t>
            </a: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2400" b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1790700"/>
            <a:ext cx="852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概述：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kumimoji="1"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blockquote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标签定义块引用。</a:t>
            </a:r>
            <a:endParaRPr kumimoji="1" lang="zh-CN" altLang="en-US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6962" y="2509936"/>
            <a:ext cx="76445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以下内容引用自 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WWF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的网站：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blockquote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cite="http://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www.worldwildlife.org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/who/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index.html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五十年来，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WWF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一直致力于保护自然界的未来。</a:t>
            </a:r>
          </a:p>
          <a:p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世界领先的环保组织，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WWF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工作于 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100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个国家，</a:t>
            </a:r>
          </a:p>
          <a:p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并得到美国一百二十万会员及全球近五百万会员的支持。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blockquote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800" y="420127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效果：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9800" y="250511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  <a:endParaRPr lang="en-US" altLang="zh-CN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93906" y="2549870"/>
            <a:ext cx="7457911" cy="170231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06" y="4381800"/>
            <a:ext cx="6853732" cy="13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2564" y="2678939"/>
            <a:ext cx="658068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特殊的</a:t>
            </a:r>
            <a:r>
              <a:rPr lang="en-US" altLang="zh-CN" sz="8000" dirty="0" err="1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Img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07093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30795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标签的作用：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7078" y="3027713"/>
            <a:ext cx="5589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dirty="0" err="1"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标签可以在网页中显示图像</a:t>
            </a: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98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语法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2499" y="2035273"/>
            <a:ext cx="79375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sz="2000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” /&gt;</a:t>
            </a:r>
            <a:endParaRPr lang="zh-CN" altLang="en-US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属性的值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是指要显示图像的路径</a:t>
            </a:r>
          </a:p>
          <a:p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	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V="1">
            <a:off x="2041669" y="2602154"/>
            <a:ext cx="908556" cy="124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62614" y="1895572"/>
            <a:ext cx="2909492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1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23527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099" y="1873771"/>
            <a:ext cx="3889665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=“img01.png” </a:t>
            </a:r>
            <a:r>
              <a:rPr lang="en-US" altLang="zh-CN" sz="2000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</a:p>
        </p:txBody>
      </p:sp>
      <p:sp>
        <p:nvSpPr>
          <p:cNvPr id="3" name="矩形 2"/>
          <p:cNvSpPr/>
          <p:nvPr/>
        </p:nvSpPr>
        <p:spPr>
          <a:xfrm>
            <a:off x="1011344" y="3190869"/>
            <a:ext cx="6896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属性的值指向了一个和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文档在同一个目录下的名为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img01.png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的图像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</a:p>
          <a:p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浏览器将图像显示在文档中图像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标签的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地方。</a:t>
            </a:r>
          </a:p>
        </p:txBody>
      </p:sp>
      <p:cxnSp>
        <p:nvCxnSpPr>
          <p:cNvPr id="9" name="直线连接符 8"/>
          <p:cNvCxnSpPr/>
          <p:nvPr/>
        </p:nvCxnSpPr>
        <p:spPr>
          <a:xfrm>
            <a:off x="2105891" y="2273881"/>
            <a:ext cx="20643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11344" y="1821012"/>
            <a:ext cx="3823892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23527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3381" y="2466821"/>
            <a:ext cx="6726346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mr-IN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mr-IN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mr-IN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="img01.png" </a:t>
            </a:r>
            <a:r>
              <a:rPr lang="mr-IN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width</a:t>
            </a:r>
            <a:r>
              <a:rPr lang="mr-IN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="300" </a:t>
            </a:r>
            <a:r>
              <a:rPr lang="mr-IN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height</a:t>
            </a:r>
            <a:r>
              <a:rPr lang="mr-IN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="200"&gt;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3626" y="3367747"/>
            <a:ext cx="8080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width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height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属性可以直接设置图片的宽度和高度，结尾没有单位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4114799" y="2896376"/>
            <a:ext cx="32835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63625" y="2414062"/>
            <a:ext cx="6636365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2788" y="1834325"/>
            <a:ext cx="48037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图片设置宽度和高度的方式：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4057" y="5104518"/>
            <a:ext cx="68961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style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行间引入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也可以设置图片宽度和高度。</a:t>
            </a: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建议使用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style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方式</a:t>
            </a:r>
            <a:endParaRPr lang="en-US" altLang="zh-CN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4085231" y="4482056"/>
            <a:ext cx="3844928" cy="75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34057" y="4007279"/>
            <a:ext cx="7300619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03813" y="4091399"/>
            <a:ext cx="713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=“img01.png”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style=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width:300px;height:300px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&gt;</a:t>
            </a:r>
            <a:endParaRPr lang="en-US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464499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0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常用属性</a:t>
            </a:r>
            <a:endParaRPr sz="20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3600" y="1841500"/>
            <a:ext cx="79375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alt:</a:t>
            </a:r>
            <a:endParaRPr lang="zh-CN" altLang="en-US" sz="2000" b="1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来为图像定义一串预备的可替换的文本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。当图像丢失的时候，此时显示替代文本。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3600" y="353004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3446" y="3415235"/>
            <a:ext cx="5394263" cy="62651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0237" y="3543828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="img01.png"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alt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这是第一张图片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3599" y="446841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效果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37" y="4468417"/>
            <a:ext cx="4089400" cy="1041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03611" y="5387845"/>
            <a:ext cx="1158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4512726"/>
            <a:ext cx="3352800" cy="889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90125" y="5384274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Safari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42216" y="2646739"/>
            <a:ext cx="1394460" cy="411480"/>
          </a:xfrm>
          <a:prstGeom prst="rect">
            <a:avLst/>
          </a:prstGeom>
          <a:solidFill>
            <a:srgbClr val="0099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05106" y="2669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第一节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4871" y="3252529"/>
            <a:ext cx="1377950" cy="394970"/>
          </a:xfrm>
          <a:prstGeom prst="rect">
            <a:avLst/>
          </a:prstGeom>
          <a:solidFill>
            <a:srgbClr val="F4D02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99506" y="32728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第二节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5106" y="40248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05106" y="4613448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第四章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201141" y="2646739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187286" y="3251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常用标签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2216" y="3804855"/>
            <a:ext cx="1394460" cy="41148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05106" y="38277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第三节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871" y="441064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99506" y="4430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第四节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01141" y="380485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187286" y="440937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498291" y="4077345"/>
            <a:ext cx="1394460" cy="411480"/>
          </a:xfrm>
          <a:prstGeom prst="rect">
            <a:avLst/>
          </a:prstGeom>
          <a:solidFill>
            <a:srgbClr val="00CC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761181" y="4100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第五节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00946" y="4683135"/>
            <a:ext cx="1377950" cy="394970"/>
          </a:xfrm>
          <a:prstGeom prst="rect">
            <a:avLst/>
          </a:prstGeom>
          <a:solidFill>
            <a:srgbClr val="5B9BD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755581" y="470345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第六节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61181" y="54554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426633" y="6024647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第四章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057216" y="4077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43361" y="468186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98291" y="5235461"/>
            <a:ext cx="1394460" cy="411480"/>
          </a:xfrm>
          <a:prstGeom prst="rect">
            <a:avLst/>
          </a:prstGeom>
          <a:solidFill>
            <a:srgbClr val="0066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761181" y="52583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第七节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500946" y="5841251"/>
            <a:ext cx="1377950" cy="394970"/>
          </a:xfrm>
          <a:prstGeom prst="rect">
            <a:avLst/>
          </a:prstGeom>
          <a:solidFill>
            <a:srgbClr val="C57E6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755581" y="5861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第八节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057216" y="5235461"/>
            <a:ext cx="16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43361" y="58399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30001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2400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知识点概括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6500" y="2441575"/>
            <a:ext cx="728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1.&lt;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是空标签，意思是说，它只包含属性，并且没有结束标签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kumimoji="1"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6500" y="3452925"/>
            <a:ext cx="7280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2.&lt;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是替换元素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(replace element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lvl="0"/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lvl="0"/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替换元素：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指用来替换元素内容的部分并非由文档内容直接表示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特殊的</a:t>
            </a:r>
            <a:r>
              <a:rPr lang="en-US" altLang="zh-CN" sz="3200" dirty="0" err="1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2564" y="2678939"/>
            <a:ext cx="658068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CSS</a:t>
            </a: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选择器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8220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315406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选择器？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488" y="1870346"/>
            <a:ext cx="793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(selector)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指向要设置样式的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599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选择器分类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78885"/>
              </p:ext>
            </p:extLst>
          </p:nvPr>
        </p:nvGraphicFramePr>
        <p:xfrm>
          <a:off x="762576" y="1870346"/>
          <a:ext cx="8038524" cy="40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587"/>
                <a:gridCol w="2200275"/>
                <a:gridCol w="415766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写法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说明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通配符选择器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*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匹配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页面中所有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元素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，优先级最低，一般用作初始化样式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元素</a:t>
                      </a:r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标签名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选择了页面中所有的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该标签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元素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类选择器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“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.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”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+class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表示匹配页面中所有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该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class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属性的标签</a:t>
                      </a:r>
                      <a:endParaRPr lang="zh-CN" altLang="en-US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ID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“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#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”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id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属性名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表示匹配页面中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第一个该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id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属性的标签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群组选择器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h1, #p1, .div1 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表示同时匹配多个选择器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组合选择器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p.p1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表示匹配更加精确，增加查找条件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后代选择器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父代选择器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</a:t>
                      </a:r>
                      <a:r>
                        <a:rPr lang="zh-CN" altLang="en-US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“ ”</a:t>
                      </a:r>
                      <a:r>
                        <a:rPr lang="en-US" altLang="zh-CN" baseline="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后代选择器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表示匹配某元素下的所有某后代元素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子级选择器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父代选择器</a:t>
                      </a:r>
                      <a:r>
                        <a:rPr lang="en-US" altLang="zh-CN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+&gt;+</a:t>
                      </a:r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子代选择器</a:t>
                      </a:r>
                      <a:endParaRPr lang="zh-CN" altLang="en-US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表示匹配某元素下的所有直系子元素</a:t>
                      </a:r>
                      <a:endParaRPr lang="zh-CN" altLang="en-US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6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总结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3895" y="2899046"/>
            <a:ext cx="5609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选择器</a:t>
            </a:r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selector)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意在尽可能精确的查找到我们</a:t>
            </a:r>
          </a:p>
          <a:p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需要设置的元素而不会影响到其他元素的样式。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768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2564" y="2678939"/>
            <a:ext cx="658068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选择器优先级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80571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13189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为什么需要选择器优先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级？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3309" y="1620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55283" y="1620982"/>
            <a:ext cx="647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一个元素可以通过多种方式获取，那么通过多种方式设置的样式，哪一个会生效？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09" y="2267313"/>
            <a:ext cx="3629025" cy="29758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65034" y="5150781"/>
            <a:ext cx="425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爸爸妈妈让你做同一件</a:t>
            </a:r>
            <a:r>
              <a:rPr kumimoji="1" lang="zh-CN" altLang="en-US" smtClean="0">
                <a:latin typeface="Microsoft YaHei" charset="0"/>
                <a:ea typeface="Microsoft YaHei" charset="0"/>
                <a:cs typeface="Microsoft YaHei" charset="0"/>
              </a:rPr>
              <a:t>事，到底听谁的？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36190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特殊性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2733" y="4078800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所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匹配的元素只能是某一种颜色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那么怎么知道哪一个规则更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1385" y="2146654"/>
            <a:ext cx="3889665" cy="163121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cs-CZ" altLang="zh-CN" sz="2000" dirty="0">
                <a:solidFill>
                  <a:srgbClr val="C00000"/>
                </a:solidFill>
              </a:rPr>
              <a:t>h1 {</a:t>
            </a:r>
            <a:r>
              <a:rPr lang="cs-CZ" altLang="zh-CN" sz="2000" dirty="0" err="1">
                <a:solidFill>
                  <a:srgbClr val="C00000"/>
                </a:solidFill>
              </a:rPr>
              <a:t>color</a:t>
            </a:r>
            <a:r>
              <a:rPr lang="cs-CZ" altLang="zh-CN" sz="2000" dirty="0">
                <a:solidFill>
                  <a:srgbClr val="C00000"/>
                </a:solidFill>
              </a:rPr>
              <a:t>: </a:t>
            </a:r>
            <a:r>
              <a:rPr lang="cs-CZ" altLang="zh-CN" sz="2000" dirty="0" err="1">
                <a:solidFill>
                  <a:srgbClr val="C00000"/>
                </a:solidFill>
              </a:rPr>
              <a:t>red</a:t>
            </a:r>
            <a:r>
              <a:rPr lang="cs-CZ" altLang="zh-CN" sz="2000" dirty="0">
                <a:solidFill>
                  <a:srgbClr val="C00000"/>
                </a:solidFill>
              </a:rPr>
              <a:t>;}</a:t>
            </a:r>
          </a:p>
          <a:p>
            <a:r>
              <a:rPr lang="cs-CZ" altLang="zh-CN" sz="2000" dirty="0">
                <a:solidFill>
                  <a:srgbClr val="C00000"/>
                </a:solidFill>
              </a:rPr>
              <a:t>body h1 {</a:t>
            </a:r>
            <a:r>
              <a:rPr lang="cs-CZ" altLang="zh-CN" sz="2000" dirty="0" err="1">
                <a:solidFill>
                  <a:srgbClr val="C00000"/>
                </a:solidFill>
              </a:rPr>
              <a:t>color</a:t>
            </a:r>
            <a:r>
              <a:rPr lang="cs-CZ" altLang="zh-CN" sz="2000" dirty="0">
                <a:solidFill>
                  <a:srgbClr val="C00000"/>
                </a:solidFill>
              </a:rPr>
              <a:t>: green;}</a:t>
            </a:r>
          </a:p>
          <a:p>
            <a:r>
              <a:rPr lang="cs-CZ" altLang="zh-CN" sz="2000" dirty="0">
                <a:solidFill>
                  <a:srgbClr val="C00000"/>
                </a:solidFill>
              </a:rPr>
              <a:t>        </a:t>
            </a:r>
          </a:p>
          <a:p>
            <a:r>
              <a:rPr lang="cs-CZ" altLang="zh-CN" sz="2000" dirty="0">
                <a:solidFill>
                  <a:srgbClr val="C00000"/>
                </a:solidFill>
              </a:rPr>
              <a:t>h2.grape {</a:t>
            </a:r>
            <a:r>
              <a:rPr lang="cs-CZ" altLang="zh-CN" sz="2000" dirty="0" err="1">
                <a:solidFill>
                  <a:srgbClr val="C00000"/>
                </a:solidFill>
              </a:rPr>
              <a:t>color</a:t>
            </a:r>
            <a:r>
              <a:rPr lang="cs-CZ" altLang="zh-CN" sz="2000" dirty="0">
                <a:solidFill>
                  <a:srgbClr val="C00000"/>
                </a:solidFill>
              </a:rPr>
              <a:t>: </a:t>
            </a:r>
            <a:r>
              <a:rPr lang="cs-CZ" altLang="zh-CN" sz="2000" dirty="0" err="1">
                <a:solidFill>
                  <a:srgbClr val="C00000"/>
                </a:solidFill>
              </a:rPr>
              <a:t>purple</a:t>
            </a:r>
            <a:r>
              <a:rPr lang="cs-CZ" altLang="zh-CN" sz="2000" dirty="0">
                <a:solidFill>
                  <a:srgbClr val="C00000"/>
                </a:solidFill>
              </a:rPr>
              <a:t>;}</a:t>
            </a:r>
          </a:p>
          <a:p>
            <a:r>
              <a:rPr lang="cs-CZ" altLang="zh-CN" sz="2000" dirty="0">
                <a:solidFill>
                  <a:srgbClr val="C00000"/>
                </a:solidFill>
              </a:rPr>
              <a:t>h2 {</a:t>
            </a:r>
            <a:r>
              <a:rPr lang="cs-CZ" altLang="zh-CN" sz="2000" dirty="0" err="1">
                <a:solidFill>
                  <a:srgbClr val="C00000"/>
                </a:solidFill>
              </a:rPr>
              <a:t>color</a:t>
            </a:r>
            <a:r>
              <a:rPr lang="cs-CZ" altLang="zh-CN" sz="2000" dirty="0">
                <a:solidFill>
                  <a:srgbClr val="C00000"/>
                </a:solidFill>
              </a:rPr>
              <a:t>: </a:t>
            </a:r>
            <a:r>
              <a:rPr lang="cs-CZ" altLang="zh-CN" sz="2000" dirty="0" err="1">
                <a:solidFill>
                  <a:srgbClr val="C00000"/>
                </a:solidFill>
              </a:rPr>
              <a:t>silver</a:t>
            </a:r>
            <a:r>
              <a:rPr lang="cs-CZ" altLang="zh-CN" sz="2000" dirty="0">
                <a:solidFill>
                  <a:srgbClr val="C00000"/>
                </a:solidFill>
              </a:rPr>
              <a:t>;}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2733" y="2120274"/>
            <a:ext cx="2923480" cy="16839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62733" y="4934800"/>
            <a:ext cx="6795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Microsoft YaHei" charset="0"/>
                <a:ea typeface="Microsoft YaHei" charset="0"/>
                <a:cs typeface="Microsoft YaHei" charset="0"/>
              </a:rPr>
              <a:t>每个</a:t>
            </a:r>
            <a:r>
              <a:rPr lang="zh-CN" altLang="en-US" smtClean="0">
                <a:latin typeface="Microsoft YaHei" charset="0"/>
                <a:ea typeface="Microsoft YaHei" charset="0"/>
                <a:cs typeface="Microsoft YaHei" charset="0"/>
              </a:rPr>
              <a:t>选择器都存在特殊性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(specificity).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如果一个元素有两个或多个冲突的声明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那么有最高特殊性的声明就会胜出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259301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特殊性计算规则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2733" y="2448967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特殊性值表述为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个部分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 0, 0, 0, 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2733" y="3027588"/>
            <a:ext cx="6795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一个选择器的具体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特殊性确定如下：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2733" y="1870346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选择器的特殊性由选择器本身的组件确定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7352" y="3686176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5403" y="3558659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对于选择器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中的每个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属性值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加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0, 1, 0, 0.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0738" y="4055508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28789" y="3927991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对于选择器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中的每个类属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性值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加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0,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0, 1,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7352" y="4459063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25403" y="4331546"/>
            <a:ext cx="5447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对于选择器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中的每个元素和每个伪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加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0, 0, 0, 1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57352" y="4862618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25403" y="4735101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通配符选择器的特殊性为零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就是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 0, 0, 0, 0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2733" y="5450838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最终选择器对应值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越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大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特殊性越高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优先级也就越高。</a:t>
            </a:r>
            <a:endParaRPr lang="zh-CN" altLang="en-US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7022" y="2120278"/>
            <a:ext cx="1823342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cs-CZ" altLang="zh-CN" sz="2000" dirty="0">
                <a:solidFill>
                  <a:srgbClr val="C00000"/>
                </a:solidFill>
              </a:rPr>
              <a:t>h1 {</a:t>
            </a:r>
            <a:r>
              <a:rPr lang="cs-CZ" altLang="zh-CN" sz="2000" dirty="0" err="1">
                <a:solidFill>
                  <a:srgbClr val="C00000"/>
                </a:solidFill>
              </a:rPr>
              <a:t>color</a:t>
            </a:r>
            <a:r>
              <a:rPr lang="cs-CZ" altLang="zh-CN" sz="2000" dirty="0">
                <a:solidFill>
                  <a:srgbClr val="C00000"/>
                </a:solidFill>
              </a:rPr>
              <a:t>: </a:t>
            </a:r>
            <a:r>
              <a:rPr lang="cs-CZ" altLang="zh-CN" sz="2000" dirty="0" err="1">
                <a:solidFill>
                  <a:srgbClr val="C00000"/>
                </a:solidFill>
              </a:rPr>
              <a:t>red</a:t>
            </a:r>
            <a:r>
              <a:rPr lang="cs-CZ" altLang="zh-CN" sz="2000" dirty="0">
                <a:solidFill>
                  <a:srgbClr val="C00000"/>
                </a:solidFill>
              </a:rPr>
              <a:t>;}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7021" y="2120278"/>
            <a:ext cx="1823342" cy="42648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57538" y="2148856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特殊性为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0,0,0,1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77021" y="3019831"/>
            <a:ext cx="2289856" cy="42648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86163" y="3048409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特殊性为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0,0,1,0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7020" y="2993452"/>
            <a:ext cx="2289857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cs-CZ" altLang="zh-CN" sz="2000" dirty="0">
                <a:solidFill>
                  <a:srgbClr val="C00000"/>
                </a:solidFill>
              </a:rPr>
              <a:t>.</a:t>
            </a:r>
            <a:r>
              <a:rPr lang="cs-CZ" altLang="zh-CN" sz="2000" dirty="0" err="1">
                <a:solidFill>
                  <a:srgbClr val="C00000"/>
                </a:solidFill>
              </a:rPr>
              <a:t>grape</a:t>
            </a:r>
            <a:r>
              <a:rPr lang="cs-CZ" altLang="zh-CN" sz="2000" dirty="0">
                <a:solidFill>
                  <a:srgbClr val="C00000"/>
                </a:solidFill>
              </a:rPr>
              <a:t>{</a:t>
            </a:r>
            <a:r>
              <a:rPr lang="cs-CZ" altLang="zh-CN" sz="2000" dirty="0" err="1">
                <a:solidFill>
                  <a:srgbClr val="C00000"/>
                </a:solidFill>
              </a:rPr>
              <a:t>color:purple</a:t>
            </a:r>
            <a:r>
              <a:rPr lang="cs-CZ" altLang="zh-CN" sz="2000" dirty="0">
                <a:solidFill>
                  <a:srgbClr val="C00000"/>
                </a:solidFill>
              </a:rPr>
              <a:t>;}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77020" y="3978730"/>
            <a:ext cx="4080767" cy="42648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401083" y="397873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特殊性为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0,0,2,2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7020" y="3952351"/>
            <a:ext cx="4080768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p.bright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em.dark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{color: maroon;}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7020" y="4907587"/>
            <a:ext cx="2509143" cy="42648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15158" y="491895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特殊性为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0,1,0,0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7020" y="4881208"/>
            <a:ext cx="2509143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#id216 {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color:blue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  <a:endParaRPr lang="en-US" altLang="zh-CN" sz="2000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8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8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8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8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个</a:t>
            </a:r>
            <a:r>
              <a:rPr lang="zh-CN" altLang="en-US" sz="8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伪类</a:t>
            </a:r>
            <a:endParaRPr lang="zh-CN" altLang="en-US" sz="8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77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259301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内联样式特殊性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8470" y="2906167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第一个值是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为内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联样式保留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它比所有其他声明的特殊性都高</a:t>
            </a:r>
            <a:endParaRPr kumimoji="1" lang="zh-CN" altLang="en-US" dirty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470" y="3484788"/>
            <a:ext cx="6795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 style="color: green;"&gt;The Meadow Party&lt;/h1&gt;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8470" y="2327546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为什么之前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的特殊性都是以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开头？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62758" y="3477031"/>
            <a:ext cx="5941188" cy="42648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/>
          <p:cNvCxnSpPr/>
          <p:nvPr/>
        </p:nvCxnSpPr>
        <p:spPr>
          <a:xfrm>
            <a:off x="1819853" y="3854120"/>
            <a:ext cx="21520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248470" y="4272852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内联样式的特殊性为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1,0,0,0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，字体颜色变为绿色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2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1"/>
      <p:bldP spid="16" grpId="0" animBg="1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200471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!important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8470" y="3183162"/>
            <a:ext cx="52394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{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gray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!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important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/* 0, 0, 0, 1 */</a:t>
            </a:r>
          </a:p>
          <a:p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p.dark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{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black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/* 0, 0, 1, 1 */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4170" y="2327546"/>
            <a:ext cx="723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如果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某个样式非常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重要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需要超过所有其他样式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那么可以在声明的结束分号之前插入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!important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来标注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这种声明称为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重要声明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8470" y="3200364"/>
            <a:ext cx="4580830" cy="171992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34170" y="5146773"/>
            <a:ext cx="723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虽然第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条规则比第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条规则的特殊性高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但是由于第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条规则中出现了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!important,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所以段落的文本依然是灰色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200471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!important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34170" y="2327546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00239" y="3126013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8290" y="2998496"/>
            <a:ext cx="5117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每个重要的样式都要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有它自己的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!important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标志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3625" y="349534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71676" y="3367828"/>
            <a:ext cx="6522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!important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总是放在声明的最后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即分号前面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否则声明将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无效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00239" y="3898900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68290" y="3771383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多个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!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improtant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冲突，则进行特殊性比较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0239" y="430245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68290" y="4174938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当重要声明与内联样式发生冲突时，依然是重要声明优先级高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继承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1307" y="1998460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什么是继承？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选择器优先级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1307" y="2540245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基于继承机制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样式不仅应用到指定的元素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还会应用到它的后代元素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5608" y="3461245"/>
            <a:ext cx="4080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h1 {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gray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继承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的值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05608" y="3436636"/>
            <a:ext cx="3837880" cy="104627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91307" y="4911634"/>
            <a:ext cx="72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元素继承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了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h1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这个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样式，所以也会变成灰色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animBg="1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2564" y="2678939"/>
            <a:ext cx="658068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display</a:t>
            </a:r>
            <a:endParaRPr lang="zh-CN" altLang="en-US" sz="8000" dirty="0" smtClean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0602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70362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样式概述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90531" y="18703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块标签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84" y="2428875"/>
            <a:ext cx="1997003" cy="321468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82435" y="18703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行标签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68" y="2643187"/>
            <a:ext cx="1541604" cy="30003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58869" y="54588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70" y="1399104"/>
            <a:ext cx="6517402" cy="42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为什么要使用盒模型："/>
          <p:cNvSpPr/>
          <p:nvPr/>
        </p:nvSpPr>
        <p:spPr>
          <a:xfrm>
            <a:off x="762576" y="1014730"/>
            <a:ext cx="331917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84852" y="259071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52903" y="2463198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block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元素转换为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块元素</a:t>
            </a:r>
          </a:p>
        </p:txBody>
      </p:sp>
      <p:sp>
        <p:nvSpPr>
          <p:cNvPr id="25" name="矩形 24"/>
          <p:cNvSpPr/>
          <p:nvPr/>
        </p:nvSpPr>
        <p:spPr>
          <a:xfrm>
            <a:off x="2284852" y="3154938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52903" y="3027421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inline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将元素转换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为行元素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02526" y="3719327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70577" y="3591810"/>
            <a:ext cx="720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inline-block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元素显示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类似内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联元素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又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和块元素一样可以设置宽高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20200" y="4283550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88251" y="4156033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none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：不显示元素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509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. display: </a:t>
            </a:r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inline;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0448" y="2638484"/>
            <a:ext cx="6452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&lt;li&gt;&lt;a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="https://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www.baidu.com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百度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&lt;/a&gt;&lt;/li&gt;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&lt;li&gt;&lt;a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="https://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www.google.com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谷歌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&lt;/a&gt;&lt;/li&gt;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&lt;li&gt;&lt;a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="http://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cn.bing.com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必应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&lt;/a&gt;&lt;/li&gt;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ul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kumimoji="1"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0448" y="2613874"/>
            <a:ext cx="6281162" cy="150193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30447" y="4424290"/>
            <a:ext cx="2033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 {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inline;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30448" y="4336978"/>
            <a:ext cx="2033241" cy="104627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3851" y="2555919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3851" y="4270163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87" y="5429945"/>
            <a:ext cx="2867238" cy="835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1226" y="5548205"/>
            <a:ext cx="137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62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2.display:block;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0449" y="2638484"/>
            <a:ext cx="3227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会当凌绝顶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一览众山小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</a:t>
            </a:r>
            <a:endParaRPr kumimoji="1"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0448" y="2613875"/>
            <a:ext cx="3113102" cy="68186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30447" y="3672085"/>
            <a:ext cx="2570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block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30448" y="3584773"/>
            <a:ext cx="2570177" cy="104627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3851" y="2555919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3851" y="3517958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226" y="5038337"/>
            <a:ext cx="137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44" y="4995602"/>
            <a:ext cx="2210306" cy="10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62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0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display:inline-block</a:t>
            </a:r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0449" y="2638484"/>
            <a:ext cx="435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class="floating-box"&gt;box&lt;/div&gt;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class="floating-box"&gt;box&lt;/div&gt;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class="floating-box"&gt;box&lt;/div&gt;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class="floating-box"&gt;box&lt;/div&gt;</a:t>
            </a:r>
            <a:endParaRPr kumimoji="1"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0447" y="2613875"/>
            <a:ext cx="4356115" cy="122493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30447" y="4103238"/>
            <a:ext cx="39560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floating-box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inline-block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width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150px;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height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75px;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margin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10px;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3px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solid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#73AD21;</a:t>
            </a: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30448" y="4103237"/>
            <a:ext cx="4081968" cy="203132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3851" y="2555919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3851" y="4036423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800" y="2344882"/>
            <a:ext cx="8521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在页面中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我们可以通过单击链接跳转到其他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页面</a:t>
            </a:r>
          </a:p>
          <a:p>
            <a:endParaRPr kumimoji="1" lang="zh-CN" altLang="en-US" sz="2000" dirty="0" smtClean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我们通过使用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中创建链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接</a:t>
            </a: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当您将鼠标移动到链接上时，鼠标箭头会变成一只手。</a:t>
            </a:r>
            <a:endParaRPr kumimoji="1" lang="zh-CN" altLang="en-US" sz="2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36000"/>
            <a:ext cx="3155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为什么要使用盒模型："/>
          <p:cNvSpPr/>
          <p:nvPr/>
        </p:nvSpPr>
        <p:spPr>
          <a:xfrm>
            <a:off x="762576" y="1014730"/>
            <a:ext cx="291040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标签的作用：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00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62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3. </a:t>
            </a:r>
            <a:r>
              <a:rPr kumimoji="1" lang="en-US" altLang="zh-CN" sz="20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display:inline-block</a:t>
            </a:r>
            <a:r>
              <a:rPr kumimoji="1"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52" y="2523065"/>
            <a:ext cx="5446602" cy="304251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67379" y="2355864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62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4. </a:t>
            </a:r>
            <a:r>
              <a:rPr kumimoji="1" lang="en-US" altLang="zh-CN" sz="20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display:none</a:t>
            </a:r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0448" y="2638484"/>
            <a:ext cx="64420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习近平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"4·19"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重要讲话一周年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&lt;h2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hidden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让互联网更好造福人民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&lt;/h2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一年前，习近平总书记在网络安全和信息化工作座谈会上发表重要讲话，审时度势、高瞻远瞩，勾勒出中国网信战略的宏观框架，明确了中国网信事业肩负的历史使命，为深入推进网络强国战略指明了前进方向，为国际互联网治理提供了重要遵循。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  <a:endParaRPr kumimoji="1"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0447" y="2613875"/>
            <a:ext cx="6442090" cy="205593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30447" y="4823773"/>
            <a:ext cx="2670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h2.hidden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none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30448" y="4823773"/>
            <a:ext cx="2484452" cy="99014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3851" y="2555919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3851" y="4756958"/>
            <a:ext cx="189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示例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2576" y="1816100"/>
            <a:ext cx="562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4. </a:t>
            </a:r>
            <a:r>
              <a:rPr kumimoji="1" lang="en-US" altLang="zh-CN" sz="20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display:none</a:t>
            </a:r>
            <a:r>
              <a:rPr kumimoji="1"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kumimoji="1" lang="zh-CN" altLang="en-US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00" y="36000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display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7379" y="2484520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06" y="3122162"/>
            <a:ext cx="5957889" cy="12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1457" y="2773929"/>
            <a:ext cx="6964367" cy="14005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384" tIns="48384" rIns="48384" bIns="48384" numCol="1" spcCol="38100" rtlCol="0" anchor="t">
            <a:spAutoFit/>
          </a:bodyPr>
          <a:lstStyle/>
          <a:p>
            <a:pPr algn="ctr" defTabSz="967710" hangingPunct="0"/>
            <a:r>
              <a:rPr lang="en-US" altLang="zh-CN" sz="8466" dirty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vertical-align</a:t>
            </a:r>
            <a:endParaRPr lang="zh-CN" altLang="en-US" sz="8466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4161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为什么要使用盒模型："/>
          <p:cNvSpPr/>
          <p:nvPr/>
        </p:nvSpPr>
        <p:spPr>
          <a:xfrm>
            <a:off x="759386" y="1050084"/>
            <a:ext cx="3611817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样式概述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0300" y="2211802"/>
            <a:ext cx="4661533" cy="3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05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sz="1905" dirty="0" smtClean="0">
                <a:latin typeface="Microsoft YaHei" charset="0"/>
                <a:ea typeface="Microsoft YaHei" charset="0"/>
                <a:cs typeface="Microsoft YaHei" charset="0"/>
              </a:rPr>
              <a:t>vertical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align 用于设置垂直对齐的样式</a:t>
            </a:r>
          </a:p>
        </p:txBody>
      </p:sp>
      <p:sp>
        <p:nvSpPr>
          <p:cNvPr id="17" name="矩形 16"/>
          <p:cNvSpPr/>
          <p:nvPr/>
        </p:nvSpPr>
        <p:spPr>
          <a:xfrm>
            <a:off x="1130300" y="3275810"/>
            <a:ext cx="5505322" cy="67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05" dirty="0" smtClean="0">
                <a:latin typeface="Microsoft YaHei" charset="0"/>
                <a:ea typeface="Microsoft YaHei" charset="0"/>
                <a:cs typeface="Microsoft YaHei" charset="0"/>
              </a:rPr>
              <a:t>2.vertical-align</a:t>
            </a:r>
            <a:r>
              <a:rPr lang="zh-CN" altLang="en-US" sz="1905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样式只应用与行内元素和替换元素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如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905" dirty="0" err="1"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元素和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sz="1905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1905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30299" y="4632965"/>
            <a:ext cx="3443250" cy="3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05" dirty="0" smtClean="0">
                <a:latin typeface="Microsoft YaHei" charset="0"/>
                <a:ea typeface="Microsoft YaHei" charset="0"/>
                <a:cs typeface="Microsoft YaHei" charset="0"/>
              </a:rPr>
              <a:t>3.vertical-align</a:t>
            </a:r>
            <a:r>
              <a:rPr lang="zh-CN" altLang="en-US" sz="1905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905" dirty="0">
                <a:latin typeface="Microsoft YaHei" charset="0"/>
                <a:ea typeface="Microsoft YaHei" charset="0"/>
                <a:cs typeface="Microsoft YaHei" charset="0"/>
              </a:rPr>
              <a:t>样式不能继承</a:t>
            </a:r>
          </a:p>
        </p:txBody>
      </p:sp>
    </p:spTree>
    <p:extLst>
      <p:ext uri="{BB962C8B-B14F-4D97-AF65-F5344CB8AC3E}">
        <p14:creationId xmlns:p14="http://schemas.microsoft.com/office/powerpoint/2010/main" val="59347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为什么要使用盒模型："/>
          <p:cNvSpPr/>
          <p:nvPr/>
        </p:nvSpPr>
        <p:spPr>
          <a:xfrm>
            <a:off x="759386" y="1050084"/>
            <a:ext cx="4227370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lang="en-US" altLang="zh-CN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0300" y="1826312"/>
            <a:ext cx="705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1.baseline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（默认值）：要求一个元素的基线与其父元素的基线对齐</a:t>
            </a:r>
          </a:p>
        </p:txBody>
      </p:sp>
      <p:sp>
        <p:nvSpPr>
          <p:cNvPr id="17" name="矩形 16"/>
          <p:cNvSpPr/>
          <p:nvPr/>
        </p:nvSpPr>
        <p:spPr>
          <a:xfrm>
            <a:off x="1258887" y="3284708"/>
            <a:ext cx="7053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注意：如果一个垂直对齐元素没有基线，如：图像或表单输入元素，或者其他替换元素，那么该元素的底端与其父元素的基线对齐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508" y="1808587"/>
            <a:ext cx="779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2.sub(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下标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super(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上标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sub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值代表会使一个元素变成下标，</a:t>
            </a:r>
          </a:p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super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值代表会使一个元素变成上标</a:t>
            </a:r>
          </a:p>
        </p:txBody>
      </p:sp>
      <p:sp>
        <p:nvSpPr>
          <p:cNvPr id="11" name="矩形 10"/>
          <p:cNvSpPr/>
          <p:nvPr/>
        </p:nvSpPr>
        <p:spPr>
          <a:xfrm>
            <a:off x="1234201" y="3176868"/>
            <a:ext cx="4782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这段内容包含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了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=“up”&gt;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上标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=“lower”&gt;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下标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1213316" y="3173964"/>
            <a:ext cx="4782321" cy="12249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15942" y="3181545"/>
            <a:ext cx="28963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span.up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super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span.lower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sub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15942" y="3173964"/>
            <a:ext cx="2785246" cy="17619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90508" y="2619850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95637" y="2625087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0508" y="4656284"/>
            <a:ext cx="137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为什么要使用盒模型："/>
          <p:cNvSpPr/>
          <p:nvPr/>
        </p:nvSpPr>
        <p:spPr>
          <a:xfrm>
            <a:off x="759386" y="1050084"/>
            <a:ext cx="4227370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lang="en-US" altLang="zh-CN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08" y="5157432"/>
            <a:ext cx="5615036" cy="10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508" y="1808587"/>
            <a:ext cx="779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3.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百分数值：相对于该元素的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line-height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值，正百分数值会使元素升高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负值则会使其降低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34201" y="3148292"/>
            <a:ext cx="4782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持续 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=“sup”&gt;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推进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经济结构 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="sub"&gt;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转型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升级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div&gt;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1213316" y="3173964"/>
            <a:ext cx="4782321" cy="12249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36826" y="3106241"/>
            <a:ext cx="28754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iv{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line-height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18px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50%;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sub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-50%;</a:t>
            </a: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15942" y="3098660"/>
            <a:ext cx="2785246" cy="259290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90508" y="2619850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95637" y="2625087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0508" y="4656284"/>
            <a:ext cx="137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为什么要使用盒模型："/>
          <p:cNvSpPr/>
          <p:nvPr/>
        </p:nvSpPr>
        <p:spPr>
          <a:xfrm>
            <a:off x="759386" y="1050084"/>
            <a:ext cx="4227370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lang="en-US" altLang="zh-CN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64" y="5025616"/>
            <a:ext cx="4557957" cy="11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为什么要使用盒模型："/>
          <p:cNvSpPr/>
          <p:nvPr/>
        </p:nvSpPr>
        <p:spPr>
          <a:xfrm>
            <a:off x="759386" y="1050084"/>
            <a:ext cx="4227370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lang="en-US" altLang="zh-CN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0532" y="2957513"/>
            <a:ext cx="673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设置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50%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-50%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span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元素对齐时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会使基线升高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9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像素或降低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9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像素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这是元素继承的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line-height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值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(18px)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的一半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而不是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0508" y="1808587"/>
            <a:ext cx="779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长度值：把一个元素升高或降低指定的距离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34201" y="3148292"/>
            <a:ext cx="4782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持续 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=“sup”&gt;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推进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 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经济结构 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&lt;span class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="sub"&gt;</a:t>
            </a:r>
            <a:r>
              <a:rPr lang="zh-CN" altLang="en-US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转型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&lt;/span&gt;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升级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div&gt;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1213316" y="3173964"/>
            <a:ext cx="4782321" cy="12249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36826" y="3106241"/>
            <a:ext cx="28754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20px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sub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20px;</a:t>
            </a:r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15942" y="3098660"/>
            <a:ext cx="2785246" cy="259290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90508" y="2619850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95637" y="2625087"/>
            <a:ext cx="18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0508" y="4656284"/>
            <a:ext cx="137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代码效果：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4327" y="14288"/>
            <a:ext cx="2890150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87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endParaRPr lang="zh-CN" altLang="en-US" sz="3387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为什么要使用盒模型："/>
          <p:cNvSpPr/>
          <p:nvPr/>
        </p:nvSpPr>
        <p:spPr>
          <a:xfrm>
            <a:off x="759386" y="1050084"/>
            <a:ext cx="4227370" cy="46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384" tIns="48384" rIns="48384" bIns="48384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62891" indent="-362891" hangingPunct="0">
              <a:buFont typeface="Wingdings" charset="2"/>
              <a:buChar char="l"/>
            </a:pPr>
            <a:r>
              <a:rPr lang="en-US" altLang="zh-CN" sz="2400" b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vertical-align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样式常用的值</a:t>
            </a:r>
            <a:endParaRPr lang="en-US" altLang="zh-CN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43" y="5025616"/>
            <a:ext cx="2984098" cy="1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个伪类</a:t>
            </a:r>
          </a:p>
        </p:txBody>
      </p:sp>
      <p:sp>
        <p:nvSpPr>
          <p:cNvPr id="10" name="为什么要使用盒模型："/>
          <p:cNvSpPr/>
          <p:nvPr/>
        </p:nvSpPr>
        <p:spPr>
          <a:xfrm>
            <a:off x="5998582" y="3005782"/>
            <a:ext cx="92394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12" name="为什么要使用盒模型："/>
          <p:cNvSpPr/>
          <p:nvPr/>
        </p:nvSpPr>
        <p:spPr>
          <a:xfrm>
            <a:off x="762576" y="1014730"/>
            <a:ext cx="254492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HTML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链接语法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6797" y="1814945"/>
            <a:ext cx="3006437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798" y="1983570"/>
            <a:ext cx="300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&lt;a </a:t>
            </a:r>
            <a:r>
              <a:rPr lang="en-US" altLang="zh-CN" sz="2000" dirty="0" err="1">
                <a:solidFill>
                  <a:srgbClr val="C00000"/>
                </a:solidFill>
              </a:rPr>
              <a:t>href</a:t>
            </a:r>
            <a:r>
              <a:rPr lang="en-US" altLang="zh-CN" sz="2000" dirty="0">
                <a:solidFill>
                  <a:srgbClr val="C00000"/>
                </a:solidFill>
              </a:rPr>
              <a:t>="</a:t>
            </a:r>
            <a:r>
              <a:rPr lang="en-US" altLang="zh-CN" sz="2000" dirty="0" err="1">
                <a:solidFill>
                  <a:srgbClr val="C00000"/>
                </a:solidFill>
              </a:rPr>
              <a:t>url</a:t>
            </a:r>
            <a:r>
              <a:rPr lang="en-US" altLang="zh-CN" sz="2000" dirty="0">
                <a:solidFill>
                  <a:srgbClr val="C00000"/>
                </a:solidFill>
              </a:rPr>
              <a:t>"&gt;Link text&lt;/a&gt;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1475510" y="2370524"/>
            <a:ext cx="92132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66797" y="3144279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属性规定链接的目标。</a:t>
            </a:r>
          </a:p>
        </p:txBody>
      </p:sp>
      <p:cxnSp>
        <p:nvCxnSpPr>
          <p:cNvPr id="13" name="直线连接符 12"/>
          <p:cNvCxnSpPr/>
          <p:nvPr/>
        </p:nvCxnSpPr>
        <p:spPr>
          <a:xfrm>
            <a:off x="2687782" y="2370524"/>
            <a:ext cx="849404" cy="6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66797" y="3951697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开始标签和结束标签之间的文字被作为超级链接来显示。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0"/>
      <p:bldP spid="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944" y="2288154"/>
            <a:ext cx="7831143" cy="2703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8384" tIns="48384" rIns="48384" bIns="48384" numCol="1" spcCol="38100" rtlCol="0" anchor="t">
            <a:spAutoFit/>
          </a:bodyPr>
          <a:lstStyle/>
          <a:p>
            <a:pPr algn="ctr" defTabSz="967710" hangingPunct="0"/>
            <a:r>
              <a:rPr lang="zh-CN" altLang="en-US" sz="8466" dirty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样式统一标准</a:t>
            </a:r>
            <a:r>
              <a:rPr lang="zh-CN" altLang="en-US" sz="8466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库</a:t>
            </a:r>
          </a:p>
          <a:p>
            <a:pPr algn="ctr" defTabSz="967710" hangingPunct="0"/>
            <a:r>
              <a:rPr lang="zh-CN" altLang="en-US" sz="8466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介绍</a:t>
            </a:r>
            <a:endParaRPr lang="zh-CN" altLang="en-US" sz="8466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81778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13189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为什么需要样式统一标准库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2246599"/>
            <a:ext cx="8242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由于每个浏览器的默认样式表都有一些虽不易察觉但却真实存在的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差异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当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开发人员开发出来的相同网页在不同的浏览器上会有不同的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显示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762576" y="3075467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zh-CN" altLang="en-US" kern="0" dirty="0" smtClean="0"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r>
              <a:rPr lang="zh-CN" altLang="en-US" kern="0" dirty="0">
                <a:latin typeface="Microsoft YaHei" charset="0"/>
                <a:ea typeface="Microsoft YaHei" charset="0"/>
                <a:cs typeface="Microsoft YaHei" charset="0"/>
              </a:rPr>
              <a:t>统一</a:t>
            </a:r>
            <a:r>
              <a:rPr lang="zh-CN" altLang="en-US" kern="0" dirty="0" smtClean="0">
                <a:latin typeface="Microsoft YaHei" charset="0"/>
                <a:ea typeface="Microsoft YaHei" charset="0"/>
                <a:cs typeface="Microsoft YaHei" charset="0"/>
              </a:rPr>
              <a:t>标准库</a:t>
            </a:r>
            <a:r>
              <a:rPr lang="en-US" altLang="zh-CN" kern="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kern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6463" y="3690024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US" altLang="zh-CN" kern="0" dirty="0" smtClean="0">
                <a:latin typeface="Microsoft YaHei" charset="0"/>
                <a:ea typeface="Microsoft YaHei" charset="0"/>
                <a:cs typeface="Microsoft YaHei" charset="0"/>
              </a:rPr>
              <a:t>1.reset.css</a:t>
            </a:r>
            <a:endParaRPr lang="zh-CN" altLang="en-US" kern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6463" y="4304581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US" altLang="zh-CN" kern="0" dirty="0" smtClean="0">
                <a:latin typeface="Microsoft YaHei" charset="0"/>
                <a:ea typeface="Microsoft YaHei" charset="0"/>
                <a:cs typeface="Microsoft YaHei" charset="0"/>
              </a:rPr>
              <a:t>2.normalize.css</a:t>
            </a:r>
            <a:endParaRPr lang="zh-CN" altLang="en-US" kern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67609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eset.css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7201" y="1870346"/>
            <a:ext cx="533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0624" y="2356630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nb-NO" dirty="0">
                <a:latin typeface="Microsoft YaHei" charset="0"/>
                <a:ea typeface="Microsoft YaHei" charset="0"/>
                <a:cs typeface="Microsoft YaHei" charset="0"/>
              </a:rPr>
              <a:t>引入包含</a:t>
            </a:r>
            <a:r>
              <a:rPr lang="nb-NO" altLang="zh-CN" dirty="0">
                <a:latin typeface="Microsoft YaHei" charset="0"/>
                <a:ea typeface="Microsoft YaHei" charset="0"/>
                <a:cs typeface="Microsoft YaHei" charset="0"/>
              </a:rPr>
              <a:t>YUI </a:t>
            </a:r>
            <a:r>
              <a:rPr lang="nb-NO" altLang="zh-CN" dirty="0" err="1">
                <a:latin typeface="Microsoft YaHei" charset="0"/>
                <a:ea typeface="Microsoft YaHei" charset="0"/>
                <a:cs typeface="Microsoft YaHei" charset="0"/>
              </a:rPr>
              <a:t>reset.css</a:t>
            </a:r>
            <a:r>
              <a:rPr lang="zh-CN" altLang="nb-NO" dirty="0">
                <a:latin typeface="Microsoft YaHei" charset="0"/>
                <a:ea typeface="Microsoft YaHei" charset="0"/>
                <a:cs typeface="Microsoft YaHei" charset="0"/>
              </a:rPr>
              <a:t>内容的样式表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77201" y="3126012"/>
            <a:ext cx="533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0624" y="371072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在网页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中包含以下源文件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1600624" y="4141144"/>
            <a:ext cx="7186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&lt;link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rel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stylesheet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type="text/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="http://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yui.yahooapis.com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/3.18.1/build/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cssreset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cssreset-min.css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endParaRPr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67609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</a:t>
            </a: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eset.css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7201" y="1717461"/>
            <a:ext cx="533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页面的一部分进行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重置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而非全部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那么可以使用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YUI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cssreset-context.css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样式表</a:t>
            </a:r>
          </a:p>
        </p:txBody>
      </p:sp>
      <p:sp>
        <p:nvSpPr>
          <p:cNvPr id="6" name="矩形 5"/>
          <p:cNvSpPr/>
          <p:nvPr/>
        </p:nvSpPr>
        <p:spPr>
          <a:xfrm>
            <a:off x="1172710" y="2991030"/>
            <a:ext cx="7186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&lt;link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rel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stylesheet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type="text/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 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="http://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yui.yahooapis.com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/3.18.1/build/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cssreset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-context/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cssreset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-context-</a:t>
            </a:r>
            <a:r>
              <a:rPr lang="en-US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min.css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8514" y="260486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8514" y="4541598"/>
            <a:ext cx="81938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class="yui3-cssreset"&gt;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&lt;p&gt;Everything within this container will have CSS Reset applied.&lt;/p&gt;</a:t>
            </a:r>
          </a:p>
          <a:p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04318" y="414287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72710" y="5494316"/>
            <a:ext cx="5599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只有在这个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属性值为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"yui3-cssreset"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元素内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才会进行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重置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4" name="肘形连接符 13"/>
          <p:cNvCxnSpPr/>
          <p:nvPr/>
        </p:nvCxnSpPr>
        <p:spPr>
          <a:xfrm flipV="1">
            <a:off x="1959719" y="4869466"/>
            <a:ext cx="2012773" cy="256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40065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00" y="2189449"/>
            <a:ext cx="8242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是一个轻量级的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，它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在默认的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元素样式上提供了跨浏览器的高度一致性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317950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下载：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577" y="383541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5628" y="3707898"/>
            <a:ext cx="586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https://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github.com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necolas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</a:p>
        </p:txBody>
      </p:sp>
      <p:sp>
        <p:nvSpPr>
          <p:cNvPr id="11" name="矩形 10"/>
          <p:cNvSpPr/>
          <p:nvPr/>
        </p:nvSpPr>
        <p:spPr>
          <a:xfrm>
            <a:off x="1227577" y="4399638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5628" y="4272121"/>
            <a:ext cx="499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CDN:  https://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cdnjs.com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/libraries/normalize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5251" y="4964027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13302" y="4836510"/>
            <a:ext cx="8134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Download :  https://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necolas.github.io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/latest/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7201" y="2213246"/>
            <a:ext cx="533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0624" y="2699530"/>
            <a:ext cx="5312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文件作为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你自己项目的基础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自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定义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样式的值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满足需求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1177201" y="3468912"/>
            <a:ext cx="533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使用方式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0624" y="3961295"/>
            <a:ext cx="4759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引入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源码并在此基础上构建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必要的时候用你自己写的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覆盖默认值。</a:t>
            </a:r>
          </a:p>
        </p:txBody>
      </p:sp>
      <p:sp>
        <p:nvSpPr>
          <p:cNvPr id="10" name="为什么要使用盒模型："/>
          <p:cNvSpPr/>
          <p:nvPr/>
        </p:nvSpPr>
        <p:spPr>
          <a:xfrm>
            <a:off x="762576" y="1014730"/>
            <a:ext cx="240065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样式统一标准库介绍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420723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VS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reset.css</a:t>
            </a:r>
            <a:endParaRPr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55821" y="2078052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23872" y="1950535"/>
            <a:ext cx="408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保护了有价值的默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认值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5821" y="264227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3872" y="2514758"/>
            <a:ext cx="817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Reset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通过为几乎所有的元素施加默认样式，强行使得元素有相同的视觉效果。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359207" y="3206664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27258" y="3079147"/>
            <a:ext cx="3828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修复了浏览器的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bug</a:t>
            </a:r>
          </a:p>
        </p:txBody>
      </p:sp>
      <p:sp>
        <p:nvSpPr>
          <p:cNvPr id="15" name="矩形 14"/>
          <p:cNvSpPr/>
          <p:nvPr/>
        </p:nvSpPr>
        <p:spPr>
          <a:xfrm>
            <a:off x="1364484" y="3771053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32535" y="3643536"/>
            <a:ext cx="4775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不会让你的调试工具变的杂乱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64484" y="4335276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32535" y="4207759"/>
            <a:ext cx="47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Reset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浏览器调试工具中大段大段的继承链</a:t>
            </a:r>
          </a:p>
        </p:txBody>
      </p:sp>
      <p:sp>
        <p:nvSpPr>
          <p:cNvPr id="19" name="矩形 18"/>
          <p:cNvSpPr/>
          <p:nvPr/>
        </p:nvSpPr>
        <p:spPr>
          <a:xfrm>
            <a:off x="1382158" y="4899665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50209" y="4772148"/>
            <a:ext cx="2997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是模块化的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82158" y="5464054"/>
            <a:ext cx="85725" cy="1142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0209" y="5336537"/>
            <a:ext cx="3390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Normalize.css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拥有详细的文档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3477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&lt;a&gt;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标签示例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7102" y="1774922"/>
            <a:ext cx="21932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链接到百度首页</a:t>
            </a:r>
          </a:p>
          <a:p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</a:p>
          <a:p>
            <a:endParaRPr kumimoji="1" lang="zh-CN" altLang="en-US" sz="2000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0199" y="2436641"/>
            <a:ext cx="514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https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www.baidu.com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百度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kumimoji="1" lang="zh-CN" altLang="en-US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70199" y="2268016"/>
            <a:ext cx="5146537" cy="70658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5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3477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&lt;a&gt;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标签示例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7102" y="1781129"/>
            <a:ext cx="37321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链接到同一个页面的不同位置</a:t>
            </a:r>
          </a:p>
          <a:p>
            <a:endParaRPr kumimoji="1"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代码：</a:t>
            </a:r>
          </a:p>
          <a:p>
            <a:endParaRPr kumimoji="1" lang="zh-CN" altLang="en-US" sz="2000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8635" y="2442848"/>
            <a:ext cx="49648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="#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knowledge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查看</a:t>
            </a:r>
            <a:r>
              <a:rPr lang="zh-CN" altLang="mr-I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知识点</a:t>
            </a:r>
            <a:r>
              <a:rPr lang="en-US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3 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&lt;h2&gt;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知识点 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h2&gt;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这是知识点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的内容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......&lt;/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&lt;h2&gt;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知识点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1&lt;/h2&gt;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这是知识点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的内容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......&lt;/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&lt;h2&gt;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知识点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2&lt;/h2&gt;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这是知识点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的内容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......&lt;/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h2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mr-IN" altLang="zh-CN" dirty="0" err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knowledge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知识点 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3&lt;/h2&gt;</a:t>
            </a:r>
          </a:p>
          <a:p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这是知识点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mr-I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的内容</a:t>
            </a:r>
            <a:r>
              <a:rPr lang="mr-IN" altLang="zh-CN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......&lt;/</a:t>
            </a:r>
            <a:r>
              <a:rPr lang="mr-IN" altLang="zh-CN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mr-IN" altLang="zh-CN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70199" y="2268015"/>
            <a:ext cx="4923257" cy="39942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5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标签与</a:t>
            </a:r>
            <a:r>
              <a:rPr lang="en-US" altLang="zh-CN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个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23477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&lt;a&gt;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A68A3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  <a:sym typeface="Calibri"/>
              </a:rPr>
              <a:t>标签示例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A68A3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7905" y="2695530"/>
            <a:ext cx="7227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charset="2"/>
              <a:buChar char="n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标记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知识点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&lt;h2&gt;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标签中有一个值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“konwledge3”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charset="2"/>
              <a:buChar char="n"/>
            </a:pP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charset="2"/>
              <a:buChar char="n"/>
            </a:pP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标记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查看知识点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标签的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属性的值为一个字符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"#"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加上想要定位的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值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367" y="1775384"/>
            <a:ext cx="373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2.</a:t>
            </a:r>
            <a:r>
              <a:rPr kumimoji="1"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链接到同一个页面的不同位置</a:t>
            </a:r>
          </a:p>
        </p:txBody>
      </p:sp>
    </p:spTree>
    <p:extLst>
      <p:ext uri="{BB962C8B-B14F-4D97-AF65-F5344CB8AC3E}">
        <p14:creationId xmlns:p14="http://schemas.microsoft.com/office/powerpoint/2010/main" val="106526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9198</TotalTime>
  <Words>4269</Words>
  <Application>Microsoft Macintosh PowerPoint</Application>
  <PresentationFormat>自定义</PresentationFormat>
  <Paragraphs>678</Paragraphs>
  <Slides>67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1" baseType="lpstr">
      <vt:lpstr>Calibri</vt:lpstr>
      <vt:lpstr>Calibri Light</vt:lpstr>
      <vt:lpstr>Helvetica</vt:lpstr>
      <vt:lpstr>Microsoft YaHei</vt:lpstr>
      <vt:lpstr>STHeiti Light</vt:lpstr>
      <vt:lpstr>STKaiti</vt:lpstr>
      <vt:lpstr>Wingdings</vt:lpstr>
      <vt:lpstr>Yuanti SC Regular</vt:lpstr>
      <vt:lpstr>汉仪大宋简</vt:lpstr>
      <vt:lpstr>宋体</vt:lpstr>
      <vt:lpstr>微软雅黑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用户</cp:lastModifiedBy>
  <cp:revision>149</cp:revision>
  <dcterms:created xsi:type="dcterms:W3CDTF">2015-12-25T06:43:00Z</dcterms:created>
  <dcterms:modified xsi:type="dcterms:W3CDTF">2017-05-27T01:43:08Z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